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grandir" panose="020B0604020202020204" charset="0"/>
      <p:regular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Italics" panose="020B0604020202020204" charset="0"/>
      <p:regular r:id="rId24"/>
    </p:embeddedFont>
    <p:embeddedFont>
      <p:font typeface="Horizon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10822" y="-1186971"/>
            <a:ext cx="12181762" cy="121817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88836" y="6125176"/>
            <a:ext cx="5298966" cy="52989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1340632"/>
            <a:ext cx="7760409" cy="168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9"/>
              </a:lnSpc>
            </a:pPr>
            <a:r>
              <a:rPr lang="en-US" sz="6478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technical project 6</a:t>
            </a:r>
          </a:p>
        </p:txBody>
      </p:sp>
      <p:sp>
        <p:nvSpPr>
          <p:cNvPr id="9" name="Freeform 9"/>
          <p:cNvSpPr/>
          <p:nvPr/>
        </p:nvSpPr>
        <p:spPr>
          <a:xfrm>
            <a:off x="16132583" y="5497726"/>
            <a:ext cx="1169821" cy="627449"/>
          </a:xfrm>
          <a:custGeom>
            <a:avLst/>
            <a:gdLst/>
            <a:ahLst/>
            <a:cxnLst/>
            <a:rect l="l" t="t" r="r" b="b"/>
            <a:pathLst>
              <a:path w="1169821" h="627449">
                <a:moveTo>
                  <a:pt x="0" y="0"/>
                </a:moveTo>
                <a:lnTo>
                  <a:pt x="1169821" y="0"/>
                </a:lnTo>
                <a:lnTo>
                  <a:pt x="1169821" y="627450"/>
                </a:lnTo>
                <a:lnTo>
                  <a:pt x="0" y="62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5400000">
            <a:off x="16242746" y="1397576"/>
            <a:ext cx="1323324" cy="709783"/>
          </a:xfrm>
          <a:custGeom>
            <a:avLst/>
            <a:gdLst/>
            <a:ahLst/>
            <a:cxnLst/>
            <a:rect l="l" t="t" r="r" b="b"/>
            <a:pathLst>
              <a:path w="1323324" h="709783">
                <a:moveTo>
                  <a:pt x="0" y="0"/>
                </a:moveTo>
                <a:lnTo>
                  <a:pt x="1323325" y="0"/>
                </a:lnTo>
                <a:lnTo>
                  <a:pt x="1323325" y="709783"/>
                </a:lnTo>
                <a:lnTo>
                  <a:pt x="0" y="70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1" name="Group 11"/>
          <p:cNvGrpSpPr/>
          <p:nvPr/>
        </p:nvGrpSpPr>
        <p:grpSpPr>
          <a:xfrm>
            <a:off x="8970940" y="7151221"/>
            <a:ext cx="6988583" cy="2790821"/>
            <a:chOff x="0" y="0"/>
            <a:chExt cx="1840614" cy="7350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0614" cy="735031"/>
            </a:xfrm>
            <a:custGeom>
              <a:avLst/>
              <a:gdLst/>
              <a:ahLst/>
              <a:cxnLst/>
              <a:rect l="l" t="t" r="r" b="b"/>
              <a:pathLst>
                <a:path w="1840614" h="735031">
                  <a:moveTo>
                    <a:pt x="56498" y="0"/>
                  </a:moveTo>
                  <a:lnTo>
                    <a:pt x="1784117" y="0"/>
                  </a:lnTo>
                  <a:cubicBezTo>
                    <a:pt x="1815320" y="0"/>
                    <a:pt x="1840614" y="25295"/>
                    <a:pt x="1840614" y="56498"/>
                  </a:cubicBezTo>
                  <a:lnTo>
                    <a:pt x="1840614" y="678533"/>
                  </a:lnTo>
                  <a:cubicBezTo>
                    <a:pt x="1840614" y="693517"/>
                    <a:pt x="1834662" y="707888"/>
                    <a:pt x="1824067" y="718483"/>
                  </a:cubicBezTo>
                  <a:cubicBezTo>
                    <a:pt x="1813471" y="729079"/>
                    <a:pt x="1799101" y="735031"/>
                    <a:pt x="1784117" y="735031"/>
                  </a:cubicBezTo>
                  <a:lnTo>
                    <a:pt x="56498" y="735031"/>
                  </a:lnTo>
                  <a:cubicBezTo>
                    <a:pt x="41513" y="735031"/>
                    <a:pt x="27143" y="729079"/>
                    <a:pt x="16548" y="718483"/>
                  </a:cubicBezTo>
                  <a:cubicBezTo>
                    <a:pt x="5952" y="707888"/>
                    <a:pt x="0" y="693517"/>
                    <a:pt x="0" y="678533"/>
                  </a:cubicBezTo>
                  <a:lnTo>
                    <a:pt x="0" y="56498"/>
                  </a:lnTo>
                  <a:cubicBezTo>
                    <a:pt x="0" y="41513"/>
                    <a:pt x="5952" y="27143"/>
                    <a:pt x="16548" y="16548"/>
                  </a:cubicBezTo>
                  <a:cubicBezTo>
                    <a:pt x="27143" y="5952"/>
                    <a:pt x="41513" y="0"/>
                    <a:pt x="564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40614" cy="773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47625" y="-423776"/>
            <a:ext cx="9018565" cy="11847918"/>
          </a:xfrm>
          <a:custGeom>
            <a:avLst/>
            <a:gdLst/>
            <a:ahLst/>
            <a:cxnLst/>
            <a:rect l="l" t="t" r="r" b="b"/>
            <a:pathLst>
              <a:path w="9018565" h="11847918">
                <a:moveTo>
                  <a:pt x="0" y="0"/>
                </a:moveTo>
                <a:lnTo>
                  <a:pt x="9018565" y="0"/>
                </a:lnTo>
                <a:lnTo>
                  <a:pt x="9018565" y="11847918"/>
                </a:lnTo>
                <a:lnTo>
                  <a:pt x="0" y="11847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8970940" y="7228886"/>
            <a:ext cx="6944836" cy="307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Alessia Iacono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Tommaso Lizzardi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Michele Sorrentino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Daniele Fontana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3827324"/>
            <a:ext cx="7760409" cy="167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1"/>
              </a:lnSpc>
            </a:pPr>
            <a:r>
              <a:rPr lang="en-US" sz="4178">
                <a:solidFill>
                  <a:srgbClr val="255FC2"/>
                </a:solidFill>
                <a:latin typeface="Agrandir"/>
                <a:ea typeface="Agrandir"/>
                <a:cs typeface="Agrandir"/>
                <a:sym typeface="Agrandir"/>
              </a:rPr>
              <a:t>Simulation of a concentric tube robot interacting with a heart in SOFA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841" y="-3546621"/>
            <a:ext cx="5298966" cy="52989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7841" y="672000"/>
            <a:ext cx="13980391" cy="8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WORKSPACE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4826726"/>
            <a:ext cx="6096000" cy="5460274"/>
          </a:xfrm>
          <a:custGeom>
            <a:avLst/>
            <a:gdLst/>
            <a:ahLst/>
            <a:cxnLst/>
            <a:rect l="l" t="t" r="r" b="b"/>
            <a:pathLst>
              <a:path w="6096000" h="5460274">
                <a:moveTo>
                  <a:pt x="0" y="0"/>
                </a:moveTo>
                <a:lnTo>
                  <a:pt x="6096000" y="0"/>
                </a:lnTo>
                <a:lnTo>
                  <a:pt x="6096000" y="5460274"/>
                </a:lnTo>
                <a:lnTo>
                  <a:pt x="0" y="546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6096000" y="4826726"/>
            <a:ext cx="6078583" cy="5460274"/>
          </a:xfrm>
          <a:custGeom>
            <a:avLst/>
            <a:gdLst/>
            <a:ahLst/>
            <a:cxnLst/>
            <a:rect l="l" t="t" r="r" b="b"/>
            <a:pathLst>
              <a:path w="6078583" h="5460274">
                <a:moveTo>
                  <a:pt x="0" y="0"/>
                </a:moveTo>
                <a:lnTo>
                  <a:pt x="6078583" y="0"/>
                </a:lnTo>
                <a:lnTo>
                  <a:pt x="6078583" y="5460274"/>
                </a:lnTo>
                <a:lnTo>
                  <a:pt x="0" y="5460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12174583" y="4826726"/>
            <a:ext cx="6113417" cy="5460274"/>
          </a:xfrm>
          <a:custGeom>
            <a:avLst/>
            <a:gdLst/>
            <a:ahLst/>
            <a:cxnLst/>
            <a:rect l="l" t="t" r="r" b="b"/>
            <a:pathLst>
              <a:path w="6113417" h="5460274">
                <a:moveTo>
                  <a:pt x="0" y="0"/>
                </a:moveTo>
                <a:lnTo>
                  <a:pt x="6113417" y="0"/>
                </a:lnTo>
                <a:lnTo>
                  <a:pt x="6113417" y="5460274"/>
                </a:lnTo>
                <a:lnTo>
                  <a:pt x="0" y="5460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0" y="1846155"/>
            <a:ext cx="17959079" cy="22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794" lvl="1" indent="-278397" algn="l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 immagini 1 e 2 mostrano rispettivamente il workspace nominale e quello con i parametri modificati del 13%: osserviamo come le </a:t>
            </a:r>
            <a:r>
              <a:rPr lang="en-US" sz="25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differenze siano minime</a:t>
            </a:r>
            <a:r>
              <a:rPr lang="en-US" sz="25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marL="556794" lvl="1" indent="-278397" algn="l">
              <a:lnSpc>
                <a:spcPts val="3610"/>
              </a:lnSpc>
              <a:buFont typeface="Arial"/>
              <a:buChar char="•"/>
            </a:pPr>
            <a:r>
              <a:rPr lang="en-US" sz="25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 mettere in luce come la curvatura dei tubi 2 e 3 condizioni la forma del workspace si è fatta anche una prova con una variazione del 50%: ora è evidente (figura 3) come </a:t>
            </a:r>
            <a:r>
              <a:rPr lang="en-US" sz="25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diminuendo </a:t>
            </a:r>
            <a:r>
              <a:rPr lang="en-US" sz="25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questo parametro la curvatura sia più ampia e la forma complessiva risulti più </a:t>
            </a:r>
            <a:r>
              <a:rPr lang="en-US" sz="25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allargata.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8263" y="4788626"/>
            <a:ext cx="12846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47023" y="4820285"/>
            <a:ext cx="1325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21533" y="4788626"/>
            <a:ext cx="140017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039" y="4219050"/>
            <a:ext cx="17741040" cy="44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Nota: nei grafici il colore indica l’allungamento del terzo strumento.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59195" y="-696313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960721"/>
            <a:ext cx="18531112" cy="5837300"/>
          </a:xfrm>
          <a:custGeom>
            <a:avLst/>
            <a:gdLst/>
            <a:ahLst/>
            <a:cxnLst/>
            <a:rect l="l" t="t" r="r" b="b"/>
            <a:pathLst>
              <a:path w="18531112" h="5837300">
                <a:moveTo>
                  <a:pt x="0" y="0"/>
                </a:moveTo>
                <a:lnTo>
                  <a:pt x="18531112" y="0"/>
                </a:lnTo>
                <a:lnTo>
                  <a:pt x="18531112" y="5837300"/>
                </a:lnTo>
                <a:lnTo>
                  <a:pt x="0" y="583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340049" y="904875"/>
            <a:ext cx="16486816" cy="203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L’obiettivo di questa sezione è trasformare un modello 3D di superficie (il file .obj del cuore) in una mesh volumetrica tetraedrica.</a:t>
            </a:r>
          </a:p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Questo consente di simulare deformazioni realistiche del cuore quando viene toccato o premuto dal robot.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52416" y="286183"/>
            <a:ext cx="14935584" cy="746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55FC2"/>
                </a:solidFill>
                <a:latin typeface="Horizon"/>
                <a:ea typeface="Horizon"/>
                <a:cs typeface="Horizon"/>
                <a:sym typeface="Horizon"/>
              </a:rPr>
              <a:t>VOLUMETRIC MESH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39813" y="5143500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95450" y="302155"/>
            <a:ext cx="4736502" cy="7970812"/>
          </a:xfrm>
          <a:custGeom>
            <a:avLst/>
            <a:gdLst/>
            <a:ahLst/>
            <a:cxnLst/>
            <a:rect l="l" t="t" r="r" b="b"/>
            <a:pathLst>
              <a:path w="4736502" h="7970812">
                <a:moveTo>
                  <a:pt x="0" y="0"/>
                </a:moveTo>
                <a:lnTo>
                  <a:pt x="4736501" y="0"/>
                </a:lnTo>
                <a:lnTo>
                  <a:pt x="4736501" y="7970812"/>
                </a:lnTo>
                <a:lnTo>
                  <a:pt x="0" y="797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730460" y="2023800"/>
            <a:ext cx="10965470" cy="500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Importazione della mesh di superficie del cuore in formato .obj.</a:t>
            </a:r>
          </a:p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Conversione in mesh volumetrica tetraedrica per l’analisi FEM.</a:t>
            </a:r>
          </a:p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Assegnazione delle proprietà meccaniche (rigidezza, modulo di Young, massa).</a:t>
            </a:r>
          </a:p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Applicazione di vincoli per fissare parte del cuore.</a:t>
            </a:r>
          </a:p>
          <a:p>
            <a:pPr marL="611609" lvl="1" indent="-305804" algn="l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0A0147"/>
                </a:solidFill>
                <a:latin typeface="Agrandir"/>
                <a:ea typeface="Agrandir"/>
                <a:cs typeface="Agrandir"/>
                <a:sym typeface="Agrandir"/>
              </a:rPr>
              <a:t>Attivazione dei modelli di collisione per l’interazione con il robot.</a:t>
            </a:r>
          </a:p>
          <a:p>
            <a:pPr algn="l">
              <a:lnSpc>
                <a:spcPts val="3965"/>
              </a:lnSpc>
            </a:pPr>
            <a:endParaRPr lang="en-US" sz="2832">
              <a:solidFill>
                <a:srgbClr val="0A014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06930"/>
            <a:ext cx="8237098" cy="134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VOLUMETRIC MESH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79184" y="-1106552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04775"/>
            <a:ext cx="18288000" cy="1355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SIMULAZIONE 1 - CUORE RIGIDO </a:t>
            </a:r>
          </a:p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(E = 60 x 10⁶ Pa)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834" y="1797845"/>
            <a:ext cx="11692551" cy="629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074" lvl="1" indent="-300537" algn="just">
              <a:lnSpc>
                <a:spcPts val="3897"/>
              </a:lnSpc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Il cuore è modellato come oggetto elastico rigido con modulo di Young = 60×10⁶ Pa.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Il CTR viene mosso tramite il Keyboard Controller (traslazione e rotazione dei tre tubi).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Attivate le collisioni tra robot e cuore (Triangle, Line, Point Collision Model).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Durante la simulazione viene registrata la forza di contatto calcolata dal GenericConstraintSolver.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La forza è stampata in tempo reale tramite la funzione register_force_value() 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L’interazione mostra una deformazione minima del cuore, confermando la sua elevata rigidezza.</a:t>
            </a:r>
          </a:p>
          <a:p>
            <a:pPr algn="just">
              <a:lnSpc>
                <a:spcPts val="3897"/>
              </a:lnSpc>
              <a:spcBef>
                <a:spcPct val="0"/>
              </a:spcBef>
            </a:pPr>
            <a:endParaRPr lang="en-US" sz="2784">
              <a:solidFill>
                <a:srgbClr val="2180C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070" b="11070"/>
          <a:stretch>
            <a:fillRect/>
          </a:stretch>
        </p:blipFill>
        <p:spPr>
          <a:xfrm>
            <a:off x="0" y="181408"/>
            <a:ext cx="18288000" cy="1010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79184" y="-1106552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04775"/>
            <a:ext cx="18288000" cy="134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SIMULAZIONE 2 - CUORE SOFT</a:t>
            </a:r>
          </a:p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(E = 5×x 105 Pa)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834" y="1797845"/>
            <a:ext cx="11692551" cy="629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074" lvl="1" indent="-300537" algn="just">
              <a:lnSpc>
                <a:spcPts val="3897"/>
              </a:lnSpc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Il cuore è modellato come oggetto elastico deformabile con Modulo di Young = 5×10⁵ Pa.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Il CTR è controllato tramite tastiera (rotazioni e traslazioni dei tre tubi).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Le collisioni tra robot e cuore sono abilitate con modelli Triangle, Line, Point.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Durante la simulazione viene registrata la forza di contatto generata dall’interazione robot–cuore.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Il cuore, essendo più morbido, mostra deformazioni evidenti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 e una forza di contatto inferiore rispetto al caso rigido.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La simulazione evidenzia la maggiore cedevolezza del materiale e la capacità del CTR di adattarsi al tessuto.</a:t>
            </a:r>
          </a:p>
          <a:p>
            <a:pPr algn="just">
              <a:lnSpc>
                <a:spcPts val="3897"/>
              </a:lnSpc>
              <a:spcBef>
                <a:spcPct val="0"/>
              </a:spcBef>
            </a:pPr>
            <a:endParaRPr lang="en-US" sz="2784">
              <a:solidFill>
                <a:srgbClr val="2180C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79184" y="-1106552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4853" b="1485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79184" y="-1106552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04775"/>
            <a:ext cx="18288000" cy="134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MODIFICA DEl PARAMETRo DI YOUNG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2834" y="1797845"/>
            <a:ext cx="13037854" cy="580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L’obiettivo è regolare i parametri meccanici del modello per raggiungere una forza di contatto pari a 0.4 N tra il CTR e il cuore.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Dopo le simulazioni iniziali, sono state variate le seguenti grandezze:</a:t>
            </a:r>
          </a:p>
          <a:p>
            <a:pPr marL="1202147" lvl="2" indent="-400716" algn="just">
              <a:lnSpc>
                <a:spcPts val="3897"/>
              </a:lnSpc>
              <a:spcBef>
                <a:spcPct val="0"/>
              </a:spcBef>
              <a:buFont typeface="Arial"/>
              <a:buChar char="⚬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Modulo di Young del tubo esterno → incremento della rigidezza del materiale.</a:t>
            </a:r>
          </a:p>
          <a:p>
            <a:pPr marL="1202147" lvl="2" indent="-400716" algn="just">
              <a:lnSpc>
                <a:spcPts val="3897"/>
              </a:lnSpc>
              <a:buFont typeface="Arial"/>
              <a:buChar char="⚬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Raggio del tubo esterno → maggiore sezione → aumento forza trasmessa.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Ogni combinazione è stata testata fino al raggiungimento di una forza di contatto stabile di ~0.4 N registrata dal solver.</a:t>
            </a:r>
          </a:p>
          <a:p>
            <a:pPr marL="601074" lvl="1" indent="-300537" algn="just">
              <a:lnSpc>
                <a:spcPts val="3897"/>
              </a:lnSpc>
              <a:spcBef>
                <a:spcPct val="0"/>
              </a:spcBef>
              <a:buFont typeface="Arial"/>
              <a:buChar char="•"/>
            </a:pPr>
            <a:r>
              <a:rPr lang="en-US" sz="2784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La forza finale è stata validata tramite la funzione register_force_value() durante la simulazione.</a:t>
            </a:r>
          </a:p>
          <a:p>
            <a:pPr algn="just">
              <a:lnSpc>
                <a:spcPts val="3897"/>
              </a:lnSpc>
              <a:spcBef>
                <a:spcPct val="0"/>
              </a:spcBef>
            </a:pPr>
            <a:endParaRPr lang="en-US" sz="2784">
              <a:solidFill>
                <a:srgbClr val="2180C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79184" y="-1106552"/>
            <a:ext cx="11679625" cy="1167962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6706" y="4208324"/>
            <a:ext cx="17420595" cy="4094787"/>
          </a:xfrm>
          <a:custGeom>
            <a:avLst/>
            <a:gdLst/>
            <a:ahLst/>
            <a:cxnLst/>
            <a:rect l="l" t="t" r="r" b="b"/>
            <a:pathLst>
              <a:path w="17420595" h="4094787">
                <a:moveTo>
                  <a:pt x="0" y="0"/>
                </a:moveTo>
                <a:lnTo>
                  <a:pt x="17420595" y="0"/>
                </a:lnTo>
                <a:lnTo>
                  <a:pt x="17420595" y="4094786"/>
                </a:lnTo>
                <a:lnTo>
                  <a:pt x="0" y="409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0" y="104775"/>
            <a:ext cx="18288000" cy="134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5592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MODIFICA DEl PARAMETRo DI YOUNG - OUTERM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938134"/>
            <a:ext cx="17994007" cy="126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7"/>
              </a:lnSpc>
            </a:pPr>
            <a:r>
              <a:rPr lang="en-US" sz="3683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TUBE RADIUS 1: from 1 to 0.9 mm</a:t>
            </a:r>
          </a:p>
          <a:p>
            <a:pPr algn="ctr">
              <a:lnSpc>
                <a:spcPts val="5157"/>
              </a:lnSpc>
              <a:spcBef>
                <a:spcPct val="0"/>
              </a:spcBef>
            </a:pPr>
            <a:r>
              <a:rPr lang="en-US" sz="3683">
                <a:solidFill>
                  <a:srgbClr val="2180C1"/>
                </a:solidFill>
                <a:latin typeface="Canva Sans"/>
                <a:ea typeface="Canva Sans"/>
                <a:cs typeface="Canva Sans"/>
                <a:sym typeface="Canva Sans"/>
              </a:rPr>
              <a:t>YOUNG MODULUS 1: from 1e9 to 1.75e6 Pa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2666" y="1195961"/>
            <a:ext cx="13762669" cy="7581979"/>
          </a:xfrm>
          <a:custGeom>
            <a:avLst/>
            <a:gdLst/>
            <a:ahLst/>
            <a:cxnLst/>
            <a:rect l="l" t="t" r="r" b="b"/>
            <a:pathLst>
              <a:path w="13762669" h="7581979">
                <a:moveTo>
                  <a:pt x="0" y="0"/>
                </a:moveTo>
                <a:lnTo>
                  <a:pt x="13762668" y="0"/>
                </a:lnTo>
                <a:lnTo>
                  <a:pt x="13762668" y="7581979"/>
                </a:lnTo>
                <a:lnTo>
                  <a:pt x="0" y="7581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4251980" y="5529003"/>
            <a:ext cx="5298966" cy="52989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60194" y="3831303"/>
            <a:ext cx="1312197" cy="13121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261568" y="6570820"/>
            <a:ext cx="3026432" cy="3215332"/>
          </a:xfrm>
          <a:custGeom>
            <a:avLst/>
            <a:gdLst/>
            <a:ahLst/>
            <a:cxnLst/>
            <a:rect l="l" t="t" r="r" b="b"/>
            <a:pathLst>
              <a:path w="3026432" h="3215332">
                <a:moveTo>
                  <a:pt x="0" y="0"/>
                </a:moveTo>
                <a:lnTo>
                  <a:pt x="3026432" y="0"/>
                </a:lnTo>
                <a:lnTo>
                  <a:pt x="3026432" y="3215333"/>
                </a:lnTo>
                <a:lnTo>
                  <a:pt x="0" y="3215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-122905" y="6157452"/>
            <a:ext cx="3531247" cy="4114800"/>
          </a:xfrm>
          <a:custGeom>
            <a:avLst/>
            <a:gdLst/>
            <a:ahLst/>
            <a:cxnLst/>
            <a:rect l="l" t="t" r="r" b="b"/>
            <a:pathLst>
              <a:path w="3531247" h="4114800">
                <a:moveTo>
                  <a:pt x="0" y="0"/>
                </a:moveTo>
                <a:lnTo>
                  <a:pt x="3531247" y="0"/>
                </a:lnTo>
                <a:lnTo>
                  <a:pt x="3531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3406436" y="4428687"/>
            <a:ext cx="10992396" cy="8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1"/>
              </a:lnSpc>
            </a:pPr>
            <a:r>
              <a:rPr lang="en-US" sz="6595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510" y="1644398"/>
            <a:ext cx="7627728" cy="145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6090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PUNTI chiave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60770" y="1232942"/>
            <a:ext cx="8645853" cy="68556"/>
            <a:chOff x="0" y="0"/>
            <a:chExt cx="2277097" cy="18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7097" cy="18056"/>
            </a:xfrm>
            <a:custGeom>
              <a:avLst/>
              <a:gdLst/>
              <a:ahLst/>
              <a:cxnLst/>
              <a:rect l="l" t="t" r="r" b="b"/>
              <a:pathLst>
                <a:path w="2277097" h="18056">
                  <a:moveTo>
                    <a:pt x="9028" y="0"/>
                  </a:moveTo>
                  <a:lnTo>
                    <a:pt x="2268069" y="0"/>
                  </a:lnTo>
                  <a:cubicBezTo>
                    <a:pt x="2273055" y="0"/>
                    <a:pt x="2277097" y="4042"/>
                    <a:pt x="2277097" y="9028"/>
                  </a:cubicBezTo>
                  <a:lnTo>
                    <a:pt x="2277097" y="9028"/>
                  </a:lnTo>
                  <a:cubicBezTo>
                    <a:pt x="2277097" y="11422"/>
                    <a:pt x="2276146" y="13719"/>
                    <a:pt x="2274453" y="15412"/>
                  </a:cubicBezTo>
                  <a:cubicBezTo>
                    <a:pt x="2272760" y="17105"/>
                    <a:pt x="2270463" y="18056"/>
                    <a:pt x="2268069" y="18056"/>
                  </a:cubicBezTo>
                  <a:lnTo>
                    <a:pt x="9028" y="18056"/>
                  </a:lnTo>
                  <a:cubicBezTo>
                    <a:pt x="4042" y="18056"/>
                    <a:pt x="0" y="14014"/>
                    <a:pt x="0" y="9028"/>
                  </a:cubicBezTo>
                  <a:lnTo>
                    <a:pt x="0" y="9028"/>
                  </a:lnTo>
                  <a:cubicBezTo>
                    <a:pt x="0" y="4042"/>
                    <a:pt x="4042" y="0"/>
                    <a:pt x="90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7097" cy="56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2510" y="3051403"/>
            <a:ext cx="15457984" cy="753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Modellare un CTR formato da tre tubi concentrici</a:t>
            </a:r>
          </a:p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Creare un controllo da tastiera per gestire la traslazione e la rotazione di ciascun tubo del robot CTR.</a:t>
            </a:r>
          </a:p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Dopo aver testato il controller, analizzare il comportamento del robot:</a:t>
            </a:r>
          </a:p>
          <a:p>
            <a:pPr marL="1270441" lvl="2" indent="-423480" algn="l">
              <a:lnSpc>
                <a:spcPts val="4119"/>
              </a:lnSpc>
              <a:buFont typeface="Arial"/>
              <a:buChar char="⚬"/>
            </a:pPr>
            <a:r>
              <a:rPr lang="en-US" sz="29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Trovare la posizione della punta del robot nel grafico degli oggetti meccanici.</a:t>
            </a:r>
          </a:p>
          <a:p>
            <a:pPr marL="1270441" lvl="2" indent="-423480" algn="l">
              <a:lnSpc>
                <a:spcPts val="4119"/>
              </a:lnSpc>
              <a:buFont typeface="Arial"/>
              <a:buChar char="⚬"/>
            </a:pPr>
            <a:r>
              <a:rPr lang="en-US" sz="29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Rappresentare in 3D lo spazio di lavoro del robot variando la lunghezza di inserzione e la rotazione dei tubi.</a:t>
            </a:r>
          </a:p>
          <a:p>
            <a:pPr marL="1270441" lvl="2" indent="-423480" algn="l">
              <a:lnSpc>
                <a:spcPts val="4119"/>
              </a:lnSpc>
              <a:buFont typeface="Arial"/>
              <a:buChar char="⚬"/>
            </a:pPr>
            <a:r>
              <a:rPr lang="en-US" sz="29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Confrontare i risultati modificando la curvatura del tubo interno e medio del 13% rispetto al valore iniziale.</a:t>
            </a:r>
          </a:p>
          <a:p>
            <a:pPr algn="l">
              <a:lnSpc>
                <a:spcPts val="5939"/>
              </a:lnSpc>
            </a:pPr>
            <a:endParaRPr lang="en-US" sz="2942">
              <a:solidFill>
                <a:srgbClr val="2180C1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l">
              <a:lnSpc>
                <a:spcPts val="5939"/>
              </a:lnSpc>
            </a:pPr>
            <a:endParaRPr lang="en-US" sz="2942">
              <a:solidFill>
                <a:srgbClr val="2180C1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6102406" y="2376770"/>
            <a:ext cx="1312305" cy="703872"/>
          </a:xfrm>
          <a:custGeom>
            <a:avLst/>
            <a:gdLst/>
            <a:ahLst/>
            <a:cxnLst/>
            <a:rect l="l" t="t" r="r" b="b"/>
            <a:pathLst>
              <a:path w="1312305" h="703872">
                <a:moveTo>
                  <a:pt x="0" y="0"/>
                </a:moveTo>
                <a:lnTo>
                  <a:pt x="1312305" y="0"/>
                </a:lnTo>
                <a:lnTo>
                  <a:pt x="1312305" y="703872"/>
                </a:lnTo>
                <a:lnTo>
                  <a:pt x="0" y="70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510" y="1644398"/>
            <a:ext cx="7627728" cy="145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6090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punti chiave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760770" y="1232942"/>
            <a:ext cx="8645853" cy="68556"/>
            <a:chOff x="0" y="0"/>
            <a:chExt cx="2277097" cy="18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7097" cy="18056"/>
            </a:xfrm>
            <a:custGeom>
              <a:avLst/>
              <a:gdLst/>
              <a:ahLst/>
              <a:cxnLst/>
              <a:rect l="l" t="t" r="r" b="b"/>
              <a:pathLst>
                <a:path w="2277097" h="18056">
                  <a:moveTo>
                    <a:pt x="9028" y="0"/>
                  </a:moveTo>
                  <a:lnTo>
                    <a:pt x="2268069" y="0"/>
                  </a:lnTo>
                  <a:cubicBezTo>
                    <a:pt x="2273055" y="0"/>
                    <a:pt x="2277097" y="4042"/>
                    <a:pt x="2277097" y="9028"/>
                  </a:cubicBezTo>
                  <a:lnTo>
                    <a:pt x="2277097" y="9028"/>
                  </a:lnTo>
                  <a:cubicBezTo>
                    <a:pt x="2277097" y="11422"/>
                    <a:pt x="2276146" y="13719"/>
                    <a:pt x="2274453" y="15412"/>
                  </a:cubicBezTo>
                  <a:cubicBezTo>
                    <a:pt x="2272760" y="17105"/>
                    <a:pt x="2270463" y="18056"/>
                    <a:pt x="2268069" y="18056"/>
                  </a:cubicBezTo>
                  <a:lnTo>
                    <a:pt x="9028" y="18056"/>
                  </a:lnTo>
                  <a:cubicBezTo>
                    <a:pt x="4042" y="18056"/>
                    <a:pt x="0" y="14014"/>
                    <a:pt x="0" y="9028"/>
                  </a:cubicBezTo>
                  <a:lnTo>
                    <a:pt x="0" y="9028"/>
                  </a:lnTo>
                  <a:cubicBezTo>
                    <a:pt x="0" y="4042"/>
                    <a:pt x="4042" y="0"/>
                    <a:pt x="90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7097" cy="56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2510" y="3051403"/>
            <a:ext cx="15457984" cy="549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Creare una mesh volumetrica</a:t>
            </a:r>
          </a:p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Generare un oggetto elastico (cuore) e aggiungerlo alla scena e bloccare l’oggetto usando fixed boxes</a:t>
            </a:r>
          </a:p>
          <a:p>
            <a:pPr marL="829526" lvl="1" indent="-414763" algn="l">
              <a:lnSpc>
                <a:spcPts val="5379"/>
              </a:lnSpc>
              <a:buFont typeface="Arial"/>
              <a:buChar char="•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Simulare l’interazione tra il robot CTR e l’oggetto elastico:</a:t>
            </a:r>
          </a:p>
          <a:p>
            <a:pPr marL="1659051" lvl="2" indent="-553017" algn="l">
              <a:lnSpc>
                <a:spcPts val="5379"/>
              </a:lnSpc>
              <a:buFont typeface="Arial"/>
              <a:buChar char="⚬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testare due materiali di diversa rigidezza (stiffer/soft)</a:t>
            </a:r>
          </a:p>
          <a:p>
            <a:pPr marL="1659051" lvl="2" indent="-553017" algn="l">
              <a:lnSpc>
                <a:spcPts val="5379"/>
              </a:lnSpc>
              <a:buFont typeface="Arial"/>
              <a:buChar char="⚬"/>
            </a:pPr>
            <a:r>
              <a:rPr lang="en-US" sz="3842">
                <a:solidFill>
                  <a:srgbClr val="2180C1"/>
                </a:solidFill>
                <a:latin typeface="Agrandir"/>
                <a:ea typeface="Agrandir"/>
                <a:cs typeface="Agrandir"/>
                <a:sym typeface="Agrandir"/>
              </a:rPr>
              <a:t>Modificare la rigidezza dei tubi (raggio del tubo esterno e modulo di Young) per ottenere una forza di contatto di circa 0.4 N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6102406" y="2376770"/>
            <a:ext cx="1312305" cy="703872"/>
          </a:xfrm>
          <a:custGeom>
            <a:avLst/>
            <a:gdLst/>
            <a:ahLst/>
            <a:cxnLst/>
            <a:rect l="l" t="t" r="r" b="b"/>
            <a:pathLst>
              <a:path w="1312305" h="703872">
                <a:moveTo>
                  <a:pt x="0" y="0"/>
                </a:moveTo>
                <a:lnTo>
                  <a:pt x="1312305" y="0"/>
                </a:lnTo>
                <a:lnTo>
                  <a:pt x="1312305" y="703872"/>
                </a:lnTo>
                <a:lnTo>
                  <a:pt x="0" y="703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7870" y="-1465832"/>
            <a:ext cx="7224068" cy="72240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68067" y="8470421"/>
            <a:ext cx="4793534" cy="47935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114300"/>
            <a:ext cx="12682902" cy="134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7"/>
              </a:lnSpc>
            </a:pPr>
            <a:r>
              <a:rPr lang="en-US" sz="5624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creazione dei TUBI CONCENTRICI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1D87FDB-F95F-C080-40D2-CFA88917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268" y="2758108"/>
            <a:ext cx="12801600" cy="47707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5886" y="1801638"/>
            <a:ext cx="1028601" cy="10286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886" y="5054378"/>
            <a:ext cx="1028601" cy="10286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62664" y="7555504"/>
            <a:ext cx="4420378" cy="2097441"/>
            <a:chOff x="0" y="0"/>
            <a:chExt cx="2277097" cy="1080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7097" cy="1080468"/>
            </a:xfrm>
            <a:custGeom>
              <a:avLst/>
              <a:gdLst/>
              <a:ahLst/>
              <a:cxnLst/>
              <a:rect l="l" t="t" r="r" b="b"/>
              <a:pathLst>
                <a:path w="2277097" h="1080468">
                  <a:moveTo>
                    <a:pt x="89322" y="0"/>
                  </a:moveTo>
                  <a:lnTo>
                    <a:pt x="2187775" y="0"/>
                  </a:lnTo>
                  <a:cubicBezTo>
                    <a:pt x="2237106" y="0"/>
                    <a:pt x="2277097" y="39991"/>
                    <a:pt x="2277097" y="89322"/>
                  </a:cubicBezTo>
                  <a:lnTo>
                    <a:pt x="2277097" y="991146"/>
                  </a:lnTo>
                  <a:cubicBezTo>
                    <a:pt x="2277097" y="1014835"/>
                    <a:pt x="2267686" y="1037555"/>
                    <a:pt x="2250935" y="1054306"/>
                  </a:cubicBezTo>
                  <a:cubicBezTo>
                    <a:pt x="2234184" y="1071057"/>
                    <a:pt x="2211465" y="1080468"/>
                    <a:pt x="2187775" y="1080468"/>
                  </a:cubicBezTo>
                  <a:lnTo>
                    <a:pt x="89322" y="1080468"/>
                  </a:lnTo>
                  <a:cubicBezTo>
                    <a:pt x="65632" y="1080468"/>
                    <a:pt x="42913" y="1071057"/>
                    <a:pt x="26162" y="1054306"/>
                  </a:cubicBezTo>
                  <a:cubicBezTo>
                    <a:pt x="9411" y="1037555"/>
                    <a:pt x="0" y="1014835"/>
                    <a:pt x="0" y="991146"/>
                  </a:cubicBezTo>
                  <a:lnTo>
                    <a:pt x="0" y="89322"/>
                  </a:lnTo>
                  <a:cubicBezTo>
                    <a:pt x="0" y="65632"/>
                    <a:pt x="9411" y="42913"/>
                    <a:pt x="26162" y="26162"/>
                  </a:cubicBezTo>
                  <a:cubicBezTo>
                    <a:pt x="42913" y="9411"/>
                    <a:pt x="65632" y="0"/>
                    <a:pt x="893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7097" cy="1118568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75886" y="8089924"/>
            <a:ext cx="1028601" cy="10286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3.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62664" y="5008282"/>
            <a:ext cx="4420378" cy="1048720"/>
            <a:chOff x="0" y="0"/>
            <a:chExt cx="2277097" cy="5402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77097" cy="540234"/>
            </a:xfrm>
            <a:custGeom>
              <a:avLst/>
              <a:gdLst/>
              <a:ahLst/>
              <a:cxnLst/>
              <a:rect l="l" t="t" r="r" b="b"/>
              <a:pathLst>
                <a:path w="2277097" h="540234">
                  <a:moveTo>
                    <a:pt x="89322" y="0"/>
                  </a:moveTo>
                  <a:lnTo>
                    <a:pt x="2187775" y="0"/>
                  </a:lnTo>
                  <a:cubicBezTo>
                    <a:pt x="2237106" y="0"/>
                    <a:pt x="2277097" y="39991"/>
                    <a:pt x="2277097" y="89322"/>
                  </a:cubicBezTo>
                  <a:lnTo>
                    <a:pt x="2277097" y="450912"/>
                  </a:lnTo>
                  <a:cubicBezTo>
                    <a:pt x="2277097" y="474601"/>
                    <a:pt x="2267686" y="497321"/>
                    <a:pt x="2250935" y="514072"/>
                  </a:cubicBezTo>
                  <a:cubicBezTo>
                    <a:pt x="2234184" y="530823"/>
                    <a:pt x="2211465" y="540234"/>
                    <a:pt x="2187775" y="540234"/>
                  </a:cubicBezTo>
                  <a:lnTo>
                    <a:pt x="89322" y="540234"/>
                  </a:lnTo>
                  <a:cubicBezTo>
                    <a:pt x="65632" y="540234"/>
                    <a:pt x="42913" y="530823"/>
                    <a:pt x="26162" y="514072"/>
                  </a:cubicBezTo>
                  <a:cubicBezTo>
                    <a:pt x="9411" y="497321"/>
                    <a:pt x="0" y="474601"/>
                    <a:pt x="0" y="450912"/>
                  </a:cubicBezTo>
                  <a:lnTo>
                    <a:pt x="0" y="89322"/>
                  </a:lnTo>
                  <a:cubicBezTo>
                    <a:pt x="0" y="65632"/>
                    <a:pt x="9411" y="42913"/>
                    <a:pt x="26162" y="26162"/>
                  </a:cubicBezTo>
                  <a:cubicBezTo>
                    <a:pt x="42913" y="9411"/>
                    <a:pt x="65632" y="0"/>
                    <a:pt x="893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277097" cy="578334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88672" y="1424729"/>
            <a:ext cx="4494371" cy="1405511"/>
            <a:chOff x="0" y="0"/>
            <a:chExt cx="2315213" cy="7240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15213" cy="724029"/>
            </a:xfrm>
            <a:custGeom>
              <a:avLst/>
              <a:gdLst/>
              <a:ahLst/>
              <a:cxnLst/>
              <a:rect l="l" t="t" r="r" b="b"/>
              <a:pathLst>
                <a:path w="2315213" h="724029">
                  <a:moveTo>
                    <a:pt x="87852" y="0"/>
                  </a:moveTo>
                  <a:lnTo>
                    <a:pt x="2227362" y="0"/>
                  </a:lnTo>
                  <a:cubicBezTo>
                    <a:pt x="2275881" y="0"/>
                    <a:pt x="2315213" y="39333"/>
                    <a:pt x="2315213" y="87852"/>
                  </a:cubicBezTo>
                  <a:lnTo>
                    <a:pt x="2315213" y="636178"/>
                  </a:lnTo>
                  <a:cubicBezTo>
                    <a:pt x="2315213" y="659477"/>
                    <a:pt x="2305957" y="681823"/>
                    <a:pt x="2289482" y="698298"/>
                  </a:cubicBezTo>
                  <a:cubicBezTo>
                    <a:pt x="2273007" y="714774"/>
                    <a:pt x="2250661" y="724029"/>
                    <a:pt x="2227362" y="724029"/>
                  </a:cubicBezTo>
                  <a:lnTo>
                    <a:pt x="87852" y="724029"/>
                  </a:lnTo>
                  <a:cubicBezTo>
                    <a:pt x="64552" y="724029"/>
                    <a:pt x="42207" y="714774"/>
                    <a:pt x="25731" y="698298"/>
                  </a:cubicBezTo>
                  <a:cubicBezTo>
                    <a:pt x="9256" y="681823"/>
                    <a:pt x="0" y="659477"/>
                    <a:pt x="0" y="636178"/>
                  </a:cubicBezTo>
                  <a:lnTo>
                    <a:pt x="0" y="87852"/>
                  </a:lnTo>
                  <a:cubicBezTo>
                    <a:pt x="0" y="39333"/>
                    <a:pt x="39333" y="0"/>
                    <a:pt x="878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15213" cy="762129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783042" y="7526929"/>
            <a:ext cx="10688706" cy="844753"/>
          </a:xfrm>
          <a:custGeom>
            <a:avLst/>
            <a:gdLst/>
            <a:ahLst/>
            <a:cxnLst/>
            <a:rect l="l" t="t" r="r" b="b"/>
            <a:pathLst>
              <a:path w="10688706" h="844753">
                <a:moveTo>
                  <a:pt x="0" y="0"/>
                </a:moveTo>
                <a:lnTo>
                  <a:pt x="10688706" y="0"/>
                </a:lnTo>
                <a:lnTo>
                  <a:pt x="10688706" y="844753"/>
                </a:lnTo>
                <a:lnTo>
                  <a:pt x="0" y="84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8144992" y="5008282"/>
            <a:ext cx="16553299" cy="2214004"/>
          </a:xfrm>
          <a:custGeom>
            <a:avLst/>
            <a:gdLst/>
            <a:ahLst/>
            <a:cxnLst/>
            <a:rect l="l" t="t" r="r" b="b"/>
            <a:pathLst>
              <a:path w="16553299" h="2214004">
                <a:moveTo>
                  <a:pt x="0" y="0"/>
                </a:moveTo>
                <a:lnTo>
                  <a:pt x="16553299" y="0"/>
                </a:lnTo>
                <a:lnTo>
                  <a:pt x="16553299" y="2214004"/>
                </a:lnTo>
                <a:lnTo>
                  <a:pt x="0" y="2214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Freeform 22"/>
          <p:cNvSpPr/>
          <p:nvPr/>
        </p:nvSpPr>
        <p:spPr>
          <a:xfrm>
            <a:off x="8770691" y="-440018"/>
            <a:ext cx="3928793" cy="5143500"/>
          </a:xfrm>
          <a:custGeom>
            <a:avLst/>
            <a:gdLst/>
            <a:ahLst/>
            <a:cxnLst/>
            <a:rect l="l" t="t" r="r" b="b"/>
            <a:pathLst>
              <a:path w="3928793" h="5143500">
                <a:moveTo>
                  <a:pt x="0" y="0"/>
                </a:moveTo>
                <a:lnTo>
                  <a:pt x="3928793" y="0"/>
                </a:lnTo>
                <a:lnTo>
                  <a:pt x="392879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2" t="-718" r="-61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0" y="456243"/>
            <a:ext cx="7374084" cy="57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13"/>
              </a:lnSpc>
            </a:pPr>
            <a:r>
              <a:rPr lang="en-US" sz="4433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creazione ctr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79626" y="7880720"/>
            <a:ext cx="3967591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Aggiunta dei tubi al rootNode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90615" y="4929981"/>
            <a:ext cx="3490483" cy="106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4"/>
              </a:lnSpc>
            </a:pPr>
            <a:r>
              <a:rPr lang="en-US" sz="279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Inizializzazione del rootNode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79626" y="1505321"/>
            <a:ext cx="3967591" cy="108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89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Definizione delle costanti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5886" y="1801638"/>
            <a:ext cx="1028601" cy="10286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4.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75886" y="8751015"/>
            <a:ext cx="1028601" cy="10286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5.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62664" y="4546929"/>
            <a:ext cx="4420378" cy="2097441"/>
            <a:chOff x="0" y="0"/>
            <a:chExt cx="2277097" cy="1080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7097" cy="1080468"/>
            </a:xfrm>
            <a:custGeom>
              <a:avLst/>
              <a:gdLst/>
              <a:ahLst/>
              <a:cxnLst/>
              <a:rect l="l" t="t" r="r" b="b"/>
              <a:pathLst>
                <a:path w="2277097" h="1080468">
                  <a:moveTo>
                    <a:pt x="89322" y="0"/>
                  </a:moveTo>
                  <a:lnTo>
                    <a:pt x="2187775" y="0"/>
                  </a:lnTo>
                  <a:cubicBezTo>
                    <a:pt x="2237106" y="0"/>
                    <a:pt x="2277097" y="39991"/>
                    <a:pt x="2277097" y="89322"/>
                  </a:cubicBezTo>
                  <a:lnTo>
                    <a:pt x="2277097" y="991146"/>
                  </a:lnTo>
                  <a:cubicBezTo>
                    <a:pt x="2277097" y="1014835"/>
                    <a:pt x="2267686" y="1037555"/>
                    <a:pt x="2250935" y="1054306"/>
                  </a:cubicBezTo>
                  <a:cubicBezTo>
                    <a:pt x="2234184" y="1071057"/>
                    <a:pt x="2211465" y="1080468"/>
                    <a:pt x="2187775" y="1080468"/>
                  </a:cubicBezTo>
                  <a:lnTo>
                    <a:pt x="89322" y="1080468"/>
                  </a:lnTo>
                  <a:cubicBezTo>
                    <a:pt x="65632" y="1080468"/>
                    <a:pt x="42913" y="1071057"/>
                    <a:pt x="26162" y="1054306"/>
                  </a:cubicBezTo>
                  <a:cubicBezTo>
                    <a:pt x="9411" y="1037555"/>
                    <a:pt x="0" y="1014835"/>
                    <a:pt x="0" y="991146"/>
                  </a:cubicBezTo>
                  <a:lnTo>
                    <a:pt x="0" y="89322"/>
                  </a:lnTo>
                  <a:cubicBezTo>
                    <a:pt x="0" y="65632"/>
                    <a:pt x="9411" y="42913"/>
                    <a:pt x="26162" y="26162"/>
                  </a:cubicBezTo>
                  <a:cubicBezTo>
                    <a:pt x="42913" y="9411"/>
                    <a:pt x="65632" y="0"/>
                    <a:pt x="893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7097" cy="1118568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75886" y="5081349"/>
            <a:ext cx="1028601" cy="10286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6.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62664" y="8238331"/>
            <a:ext cx="4896357" cy="1541285"/>
            <a:chOff x="0" y="0"/>
            <a:chExt cx="2522291" cy="7939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22291" cy="793972"/>
            </a:xfrm>
            <a:custGeom>
              <a:avLst/>
              <a:gdLst/>
              <a:ahLst/>
              <a:cxnLst/>
              <a:rect l="l" t="t" r="r" b="b"/>
              <a:pathLst>
                <a:path w="2522291" h="793972">
                  <a:moveTo>
                    <a:pt x="80639" y="0"/>
                  </a:moveTo>
                  <a:lnTo>
                    <a:pt x="2441652" y="0"/>
                  </a:lnTo>
                  <a:cubicBezTo>
                    <a:pt x="2486187" y="0"/>
                    <a:pt x="2522291" y="36103"/>
                    <a:pt x="2522291" y="80639"/>
                  </a:cubicBezTo>
                  <a:lnTo>
                    <a:pt x="2522291" y="713333"/>
                  </a:lnTo>
                  <a:cubicBezTo>
                    <a:pt x="2522291" y="757869"/>
                    <a:pt x="2486187" y="793972"/>
                    <a:pt x="2441652" y="793972"/>
                  </a:cubicBezTo>
                  <a:lnTo>
                    <a:pt x="80639" y="793972"/>
                  </a:lnTo>
                  <a:cubicBezTo>
                    <a:pt x="36103" y="793972"/>
                    <a:pt x="0" y="757869"/>
                    <a:pt x="0" y="713333"/>
                  </a:cubicBezTo>
                  <a:lnTo>
                    <a:pt x="0" y="80639"/>
                  </a:lnTo>
                  <a:cubicBezTo>
                    <a:pt x="0" y="36103"/>
                    <a:pt x="36103" y="0"/>
                    <a:pt x="80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22291" cy="832072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288672" y="1424729"/>
            <a:ext cx="4970349" cy="1889001"/>
            <a:chOff x="0" y="0"/>
            <a:chExt cx="2560407" cy="9730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60407" cy="973093"/>
            </a:xfrm>
            <a:custGeom>
              <a:avLst/>
              <a:gdLst/>
              <a:ahLst/>
              <a:cxnLst/>
              <a:rect l="l" t="t" r="r" b="b"/>
              <a:pathLst>
                <a:path w="2560407" h="973093">
                  <a:moveTo>
                    <a:pt x="79439" y="0"/>
                  </a:moveTo>
                  <a:lnTo>
                    <a:pt x="2480969" y="0"/>
                  </a:lnTo>
                  <a:cubicBezTo>
                    <a:pt x="2502037" y="0"/>
                    <a:pt x="2522242" y="8369"/>
                    <a:pt x="2537140" y="23267"/>
                  </a:cubicBezTo>
                  <a:cubicBezTo>
                    <a:pt x="2552038" y="38165"/>
                    <a:pt x="2560407" y="58370"/>
                    <a:pt x="2560407" y="79439"/>
                  </a:cubicBezTo>
                  <a:lnTo>
                    <a:pt x="2560407" y="893654"/>
                  </a:lnTo>
                  <a:cubicBezTo>
                    <a:pt x="2560407" y="914723"/>
                    <a:pt x="2552038" y="934928"/>
                    <a:pt x="2537140" y="949826"/>
                  </a:cubicBezTo>
                  <a:cubicBezTo>
                    <a:pt x="2522242" y="964723"/>
                    <a:pt x="2502037" y="973093"/>
                    <a:pt x="2480969" y="973093"/>
                  </a:cubicBezTo>
                  <a:lnTo>
                    <a:pt x="79439" y="973093"/>
                  </a:lnTo>
                  <a:cubicBezTo>
                    <a:pt x="35566" y="973093"/>
                    <a:pt x="0" y="937527"/>
                    <a:pt x="0" y="893654"/>
                  </a:cubicBezTo>
                  <a:lnTo>
                    <a:pt x="0" y="79439"/>
                  </a:lnTo>
                  <a:cubicBezTo>
                    <a:pt x="0" y="58370"/>
                    <a:pt x="8369" y="38165"/>
                    <a:pt x="23267" y="23267"/>
                  </a:cubicBezTo>
                  <a:cubicBezTo>
                    <a:pt x="38165" y="8369"/>
                    <a:pt x="58370" y="0"/>
                    <a:pt x="79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755B1">
                    <a:alpha val="100000"/>
                  </a:srgbClr>
                </a:gs>
                <a:gs pos="100000">
                  <a:srgbClr val="40B2D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60407" cy="1011193"/>
            </a:xfrm>
            <a:prstGeom prst="rect">
              <a:avLst/>
            </a:prstGeom>
          </p:spPr>
          <p:txBody>
            <a:bodyPr lIns="38532" tIns="38532" rIns="38532" bIns="3853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383117" y="7649025"/>
            <a:ext cx="9971251" cy="2821505"/>
          </a:xfrm>
          <a:custGeom>
            <a:avLst/>
            <a:gdLst/>
            <a:ahLst/>
            <a:cxnLst/>
            <a:rect l="l" t="t" r="r" b="b"/>
            <a:pathLst>
              <a:path w="9971251" h="2821505">
                <a:moveTo>
                  <a:pt x="0" y="0"/>
                </a:moveTo>
                <a:lnTo>
                  <a:pt x="9971251" y="0"/>
                </a:lnTo>
                <a:lnTo>
                  <a:pt x="9971251" y="2821505"/>
                </a:lnTo>
                <a:lnTo>
                  <a:pt x="0" y="2821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71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8316749" y="3789923"/>
            <a:ext cx="10037619" cy="3859102"/>
          </a:xfrm>
          <a:custGeom>
            <a:avLst/>
            <a:gdLst/>
            <a:ahLst/>
            <a:cxnLst/>
            <a:rect l="l" t="t" r="r" b="b"/>
            <a:pathLst>
              <a:path w="10037619" h="3859102">
                <a:moveTo>
                  <a:pt x="0" y="0"/>
                </a:moveTo>
                <a:lnTo>
                  <a:pt x="10037619" y="0"/>
                </a:lnTo>
                <a:lnTo>
                  <a:pt x="10037619" y="3859102"/>
                </a:lnTo>
                <a:lnTo>
                  <a:pt x="0" y="385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03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Freeform 22"/>
          <p:cNvSpPr/>
          <p:nvPr/>
        </p:nvSpPr>
        <p:spPr>
          <a:xfrm>
            <a:off x="8316749" y="312415"/>
            <a:ext cx="9971251" cy="3417471"/>
          </a:xfrm>
          <a:custGeom>
            <a:avLst/>
            <a:gdLst/>
            <a:ahLst/>
            <a:cxnLst/>
            <a:rect l="l" t="t" r="r" b="b"/>
            <a:pathLst>
              <a:path w="9971251" h="3417471">
                <a:moveTo>
                  <a:pt x="0" y="0"/>
                </a:moveTo>
                <a:lnTo>
                  <a:pt x="9971251" y="0"/>
                </a:lnTo>
                <a:lnTo>
                  <a:pt x="9971251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6" r="-26907" b="-23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0" y="460561"/>
            <a:ext cx="7374084" cy="56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27"/>
              </a:lnSpc>
            </a:pPr>
            <a:r>
              <a:rPr lang="en-US" sz="4333">
                <a:solidFill>
                  <a:srgbClr val="2180C1"/>
                </a:solidFill>
                <a:latin typeface="Horizon"/>
                <a:ea typeface="Horizon"/>
                <a:cs typeface="Horizon"/>
                <a:sym typeface="Horizon"/>
              </a:rPr>
              <a:t>creazione ctr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53619" y="4627521"/>
            <a:ext cx="3490483" cy="162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2996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Assemblaggio dello strumento complessivo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53619" y="8318922"/>
            <a:ext cx="4029423" cy="1087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2968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Implementazione delle proprietà visuali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53619" y="1352683"/>
            <a:ext cx="4171466" cy="196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Implementazione delle proprietà meccaniche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4889" y="-3153646"/>
            <a:ext cx="6941620" cy="69416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88844" y="8985851"/>
            <a:ext cx="5298966" cy="52989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5893185" y="1277137"/>
            <a:ext cx="1275390" cy="684073"/>
          </a:xfrm>
          <a:custGeom>
            <a:avLst/>
            <a:gdLst/>
            <a:ahLst/>
            <a:cxnLst/>
            <a:rect l="l" t="t" r="r" b="b"/>
            <a:pathLst>
              <a:path w="1275390" h="684073">
                <a:moveTo>
                  <a:pt x="0" y="0"/>
                </a:moveTo>
                <a:lnTo>
                  <a:pt x="1275390" y="0"/>
                </a:lnTo>
                <a:lnTo>
                  <a:pt x="1275390" y="684072"/>
                </a:lnTo>
                <a:lnTo>
                  <a:pt x="0" y="68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250038" y="3787975"/>
            <a:ext cx="10694904" cy="6238694"/>
          </a:xfrm>
          <a:custGeom>
            <a:avLst/>
            <a:gdLst/>
            <a:ahLst/>
            <a:cxnLst/>
            <a:rect l="l" t="t" r="r" b="b"/>
            <a:pathLst>
              <a:path w="10694904" h="6238694">
                <a:moveTo>
                  <a:pt x="0" y="0"/>
                </a:moveTo>
                <a:lnTo>
                  <a:pt x="10694903" y="0"/>
                </a:lnTo>
                <a:lnTo>
                  <a:pt x="10694903" y="6238694"/>
                </a:lnTo>
                <a:lnTo>
                  <a:pt x="0" y="623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444938" y="1400592"/>
            <a:ext cx="10129919" cy="8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0A0147"/>
                </a:solidFill>
                <a:latin typeface="Horizon"/>
                <a:ea typeface="Horizon"/>
                <a:cs typeface="Horizon"/>
                <a:sym typeface="Horizon"/>
              </a:rPr>
              <a:t>cONTROLLORE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44941" y="3740350"/>
            <a:ext cx="7343059" cy="5734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A0147"/>
                </a:solidFill>
                <a:latin typeface="Canva Sans"/>
                <a:ea typeface="Canva Sans"/>
                <a:cs typeface="Canva Sans"/>
                <a:sym typeface="Canva Sans"/>
              </a:rPr>
              <a:t>Questa funzione si attiva quando viene premuto un tasto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A0147"/>
                </a:solidFill>
                <a:latin typeface="Canva Sans"/>
                <a:ea typeface="Canva Sans"/>
                <a:cs typeface="Canva Sans"/>
                <a:sym typeface="Canva Sans"/>
              </a:rPr>
              <a:t>Con i numeri 1,2,3 si può scegliere quale tubo controllare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A0147"/>
                </a:solidFill>
                <a:latin typeface="Canva Sans"/>
                <a:ea typeface="Canva Sans"/>
                <a:cs typeface="Canva Sans"/>
                <a:sym typeface="Canva Sans"/>
              </a:rPr>
              <a:t>Con le lettere “j,k,m,n” si possono attuare traslazioni e rotazioni elementari</a:t>
            </a:r>
          </a:p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A0147"/>
                </a:solidFill>
                <a:latin typeface="Canva Sans"/>
                <a:ea typeface="Canva Sans"/>
                <a:cs typeface="Canva Sans"/>
                <a:sym typeface="Canva Sans"/>
              </a:rPr>
              <a:t>Con la lettera “w” si richiede la generazione di un file csv contenente i punti del workspace della punta dello strumento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4889" y="-3153646"/>
            <a:ext cx="6941620" cy="694162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88836" y="6125176"/>
            <a:ext cx="5298966" cy="529896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15893185" y="1277137"/>
            <a:ext cx="1275390" cy="684073"/>
          </a:xfrm>
          <a:custGeom>
            <a:avLst/>
            <a:gdLst/>
            <a:ahLst/>
            <a:cxnLst/>
            <a:rect l="l" t="t" r="r" b="b"/>
            <a:pathLst>
              <a:path w="1275390" h="684073">
                <a:moveTo>
                  <a:pt x="0" y="0"/>
                </a:moveTo>
                <a:lnTo>
                  <a:pt x="1275390" y="0"/>
                </a:lnTo>
                <a:lnTo>
                  <a:pt x="1275390" y="684072"/>
                </a:lnTo>
                <a:lnTo>
                  <a:pt x="0" y="68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2782"/>
          <a:stretch>
            <a:fillRect/>
          </a:stretch>
        </p:blipFill>
        <p:spPr>
          <a:xfrm>
            <a:off x="-284889" y="0"/>
            <a:ext cx="18738319" cy="10246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841" y="-3546621"/>
            <a:ext cx="5298966" cy="52989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633638"/>
            <a:ext cx="12917067" cy="7653362"/>
          </a:xfrm>
          <a:custGeom>
            <a:avLst/>
            <a:gdLst/>
            <a:ahLst/>
            <a:cxnLst/>
            <a:rect l="l" t="t" r="r" b="b"/>
            <a:pathLst>
              <a:path w="12917067" h="7653362">
                <a:moveTo>
                  <a:pt x="0" y="0"/>
                </a:moveTo>
                <a:lnTo>
                  <a:pt x="12917067" y="0"/>
                </a:lnTo>
                <a:lnTo>
                  <a:pt x="12917067" y="7653362"/>
                </a:lnTo>
                <a:lnTo>
                  <a:pt x="0" y="765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467841" y="672000"/>
            <a:ext cx="9478015" cy="85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1"/>
              </a:lnSpc>
            </a:pPr>
            <a:r>
              <a:rPr lang="en-US" sz="6595">
                <a:solidFill>
                  <a:srgbClr val="000000"/>
                </a:solidFill>
                <a:latin typeface="Horizon"/>
                <a:ea typeface="Horizon"/>
                <a:cs typeface="Horizon"/>
                <a:sym typeface="Horizon"/>
              </a:rPr>
              <a:t>WORKSPACE 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8263" y="4788626"/>
            <a:ext cx="12846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15825" y="614362"/>
            <a:ext cx="6660684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Implementazione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6167" y="2576488"/>
            <a:ext cx="4968459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Questa funzione ci permette di generare il workspace dello strumento con una serie di cicli “for” innestati che fanno compiere allo strumento tutti i possibili movimenti.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 ogni iterazione viene salvata su file csv la posizione della punta dello strumento: ogni riga di questo file corrisponderà ad un punto del workspace generato.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902</Words>
  <Application>Microsoft Office PowerPoint</Application>
  <PresentationFormat>Personalizzato</PresentationFormat>
  <Paragraphs>88</Paragraphs>
  <Slides>19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Calibri</vt:lpstr>
      <vt:lpstr>Horizon</vt:lpstr>
      <vt:lpstr>Canva Sans Bold</vt:lpstr>
      <vt:lpstr>Canva Sans</vt:lpstr>
      <vt:lpstr>Agrandir</vt:lpstr>
      <vt:lpstr>Arial</vt:lpstr>
      <vt:lpstr>Canva Sans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6</dc:title>
  <cp:lastModifiedBy>ALESSIA IACONO</cp:lastModifiedBy>
  <cp:revision>2</cp:revision>
  <dcterms:created xsi:type="dcterms:W3CDTF">2006-08-16T00:00:00Z</dcterms:created>
  <dcterms:modified xsi:type="dcterms:W3CDTF">2025-10-13T09:12:10Z</dcterms:modified>
  <dc:identifier>DAG1Z4gBmmQ</dc:identifier>
</cp:coreProperties>
</file>